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2"/>
  </p:notesMasterIdLst>
  <p:handoutMasterIdLst>
    <p:handoutMasterId r:id="rId23"/>
  </p:handoutMasterIdLst>
  <p:sldIdLst>
    <p:sldId id="282" r:id="rId6"/>
    <p:sldId id="544" r:id="rId7"/>
    <p:sldId id="550" r:id="rId8"/>
    <p:sldId id="552" r:id="rId9"/>
    <p:sldId id="549" r:id="rId10"/>
    <p:sldId id="561" r:id="rId11"/>
    <p:sldId id="562" r:id="rId12"/>
    <p:sldId id="563" r:id="rId13"/>
    <p:sldId id="564" r:id="rId14"/>
    <p:sldId id="565" r:id="rId15"/>
    <p:sldId id="557" r:id="rId16"/>
    <p:sldId id="553" r:id="rId17"/>
    <p:sldId id="555" r:id="rId18"/>
    <p:sldId id="554" r:id="rId19"/>
    <p:sldId id="566" r:id="rId20"/>
    <p:sldId id="548" r:id="rId21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, HsingYen J CDR" initials="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D488A"/>
    <a:srgbClr val="3E07A1"/>
    <a:srgbClr val="118285"/>
    <a:srgbClr val="A50021"/>
    <a:srgbClr val="15A0A3"/>
    <a:srgbClr val="70AD47"/>
    <a:srgbClr val="FFFFCC"/>
    <a:srgbClr val="9933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AAA25-32F0-F154-975E-9F9DB8AFD070}" v="74" dt="2024-04-02T04:13:41.818"/>
    <p1510:client id="{1523516B-FFD7-EF19-9647-BFEBA73CD3C9}" v="4997" dt="2024-04-02T03:12:37.802"/>
    <p1510:client id="{79D300AC-97AE-279F-E029-BA5074A9DF5E}" v="2" dt="2024-04-02T22:52:05.691"/>
    <p1510:client id="{94C97A29-33C1-AC4A-91DB-400D9D450715}" v="168" dt="2024-04-02T22:19:41.082"/>
    <p1510:client id="{F371D067-8211-485C-91F6-6DB8830D2E28}" v="51" dt="2024-04-02T03:29:10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5250" autoAdjust="0"/>
  </p:normalViewPr>
  <p:slideViewPr>
    <p:cSldViewPr>
      <p:cViewPr varScale="1">
        <p:scale>
          <a:sx n="83" d="100"/>
          <a:sy n="83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75" d="100"/>
          <a:sy n="75" d="100"/>
        </p:scale>
        <p:origin x="-750" y="-7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dolph, Michael G CIV USCG D13 (USA)" userId="S::michael.g.rudolph@uscg.mil::58efab8b-828e-4f01-a355-0982dc47b377" providerId="AD" clId="Web-{79D300AC-97AE-279F-E029-BA5074A9DF5E}"/>
    <pc:docChg chg="modSld">
      <pc:chgData name="Rudolph, Michael G CIV USCG D13 (USA)" userId="S::michael.g.rudolph@uscg.mil::58efab8b-828e-4f01-a355-0982dc47b377" providerId="AD" clId="Web-{79D300AC-97AE-279F-E029-BA5074A9DF5E}" dt="2024-04-02T22:52:05.691" v="1"/>
      <pc:docMkLst>
        <pc:docMk/>
      </pc:docMkLst>
      <pc:sldChg chg="modSp">
        <pc:chgData name="Rudolph, Michael G CIV USCG D13 (USA)" userId="S::michael.g.rudolph@uscg.mil::58efab8b-828e-4f01-a355-0982dc47b377" providerId="AD" clId="Web-{79D300AC-97AE-279F-E029-BA5074A9DF5E}" dt="2024-04-02T22:52:05.691" v="1"/>
        <pc:sldMkLst>
          <pc:docMk/>
          <pc:sldMk cId="362548668" sldId="555"/>
        </pc:sldMkLst>
        <pc:graphicFrameChg chg="modGraphic">
          <ac:chgData name="Rudolph, Michael G CIV USCG D13 (USA)" userId="S::michael.g.rudolph@uscg.mil::58efab8b-828e-4f01-a355-0982dc47b377" providerId="AD" clId="Web-{79D300AC-97AE-279F-E029-BA5074A9DF5E}" dt="2024-04-02T22:52:05.691" v="1"/>
          <ac:graphicFrameMkLst>
            <pc:docMk/>
            <pc:sldMk cId="362548668" sldId="555"/>
            <ac:graphicFrameMk id="2" creationId="{E16B5D79-4FA3-A870-2B13-660181F55EC2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scg.sharepoint-mil.us/sites/ThirteenthDistrict-Dpi/Shared%20Documents/dpi%20Files/dpi_Inspections_&amp;_Investigations_Branch/CFISH/Data/2023/D13%20Year%20End%20Rep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2023 D13 A</a:t>
            </a:r>
            <a:r>
              <a:rPr lang="en-US" baseline="0"/>
              <a:t>ctivity</a:t>
            </a:r>
            <a:r>
              <a:rPr lang="en-US"/>
              <a:t> by Component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227477756460993"/>
          <c:y val="0.1039082907468363"/>
          <c:w val="0.66529790805377098"/>
          <c:h val="0.78994528259458041"/>
        </c:manualLayout>
      </c:layout>
      <c:doughnutChart>
        <c:varyColors val="1"/>
        <c:ser>
          <c:idx val="0"/>
          <c:order val="0"/>
          <c:tx>
            <c:strRef>
              <c:f>'Team Members D13'!$C$18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CDE-4E7A-818B-0962F803E0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CDE-4E7A-818B-0962F803E0C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CDE-4E7A-818B-0962F803E0C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CDE-4E7A-818B-0962F803E0C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AE155DE-5193-44F7-9A58-C54280390237}" type="PERCENTAGE">
                      <a:rPr lang="en-US" sz="1600" b="1" baseline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CDE-4E7A-818B-0962F803E0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CD7A5A4-AF5A-4E18-999D-A92F5D5845D0}" type="PERCENTAGE">
                      <a:rPr lang="en-US" sz="1600" b="1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CDE-4E7A-818B-0962F803E0C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EB988C6-0C77-4A13-B8B3-9376E1793086}" type="PERCENTAGE">
                      <a:rPr lang="en-US" sz="1600" b="1" baseline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CDE-4E7A-818B-0962F803E0C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2565DDC-34B6-4144-92D6-C84388A043F5}" type="PERCENTAGE">
                      <a:rPr lang="en-US" sz="1600" b="1" baseline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CDE-4E7A-818B-0962F803E0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'Team Members D13'!$B$19:$B$22</c:f>
              <c:strCache>
                <c:ptCount val="4"/>
                <c:pt idx="0">
                  <c:v>Civilian</c:v>
                </c:pt>
                <c:pt idx="1">
                  <c:v>Auxiliary</c:v>
                </c:pt>
                <c:pt idx="2">
                  <c:v>Third Party</c:v>
                </c:pt>
                <c:pt idx="3">
                  <c:v>Active</c:v>
                </c:pt>
              </c:strCache>
            </c:strRef>
          </c:cat>
          <c:val>
            <c:numRef>
              <c:f>'Team Members D13'!$C$19:$C$22</c:f>
              <c:numCache>
                <c:formatCode>General</c:formatCode>
                <c:ptCount val="4"/>
                <c:pt idx="0">
                  <c:v>471</c:v>
                </c:pt>
                <c:pt idx="1">
                  <c:v>153</c:v>
                </c:pt>
                <c:pt idx="2">
                  <c:v>77</c:v>
                </c:pt>
                <c:pt idx="3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DE-4E7A-818B-0962F803E0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6989AC83-AD23-24FD-B9CF-0CAD81C21F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defTabSz="93326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188D12BA-37CB-357B-59FE-AA06CC15ECB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algn="r" defTabSz="93326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4020" name="Rectangle 4">
            <a:extLst>
              <a:ext uri="{FF2B5EF4-FFF2-40B4-BE49-F238E27FC236}">
                <a16:creationId xmlns:a16="http://schemas.microsoft.com/office/drawing/2014/main" id="{7512BC26-250C-63C4-0B1B-787607A91EE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defTabSz="93326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4021" name="Rectangle 5">
            <a:extLst>
              <a:ext uri="{FF2B5EF4-FFF2-40B4-BE49-F238E27FC236}">
                <a16:creationId xmlns:a16="http://schemas.microsoft.com/office/drawing/2014/main" id="{6FBD9828-D083-A85F-288B-AF1F9833285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930750D-01A9-45BC-836C-7AD85FA857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233637F-B9B7-E1DA-19FF-0A93A02B8B6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defTabSz="93326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8D160FA8-1B7D-D6F2-6E14-AE8BABB49C6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algn="r" defTabSz="93326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ABFCBA9-CC3F-5423-E657-5F552A3E49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D53DB1CB-F8FA-1B65-5004-2662C07DB6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422775"/>
            <a:ext cx="561657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B9B68DAF-486A-01B3-0BC2-22DD60BAFDC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defTabSz="93326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51" name="Rectangle 7">
            <a:extLst>
              <a:ext uri="{FF2B5EF4-FFF2-40B4-BE49-F238E27FC236}">
                <a16:creationId xmlns:a16="http://schemas.microsoft.com/office/drawing/2014/main" id="{59D065B6-612F-EC70-E035-95FF421DD7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233AF554-1E00-4C50-B560-B7F6D09FDF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BE799-9AE7-44B3-A768-189727B4DD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1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4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0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3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B82FD-DB92-416B-BC79-5645D15A1B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516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76732-16F7-408D-AE28-B6FFA53E0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406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704B1-AAEC-474C-9987-02C96ABA9B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172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1FCFB-9830-4E2C-8D19-31C6C3BBA2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416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4CB27-A433-4CBA-A4CE-74E4179D2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917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6ED13-55B1-43DC-B65C-4A85DF6F2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333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9C7F7-DA43-443F-8BBE-10D0B1DDF2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682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A14CD-3F07-4E2F-A8A6-968F85C09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92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951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36849-0689-4321-B6FF-44169AA85A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991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9AF56-4A7A-49CE-9FCF-05170F2AD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739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8EABE-F32C-4B82-A48F-FDEB5873E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224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DADF7-D0CF-461F-8686-46DDECEBEE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05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6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0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19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81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4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377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3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61A39-15C4-46F1-BF18-D7CEB03C4F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F3354-23F5-4A9B-B9A5-B2EA66F88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8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89EE4A-9522-4B1F-8C02-6BD0D1256B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62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97EF69-C0E8-87C3-461B-24211754F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44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322902" y="6047618"/>
            <a:ext cx="8498193" cy="810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en-US" sz="2000" b="1" dirty="0">
                <a:latin typeface="+mj-lt"/>
              </a:rPr>
              <a:t>Mr. Mike Rudolph, Fishing Vessel Safety Coordinator</a:t>
            </a:r>
          </a:p>
          <a:p>
            <a:pPr algn="l"/>
            <a:r>
              <a:rPr lang="en-US" sz="2000" b="1" dirty="0">
                <a:latin typeface="+mj-lt"/>
              </a:rPr>
              <a:t>U.S. Coast Guard—Thirteenth District</a:t>
            </a:r>
            <a:endParaRPr lang="en-US" sz="20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0091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  <a:ea typeface="MS PGothic"/>
              </a:rPr>
              <a:t>Thirteenth District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902" y="5164136"/>
            <a:ext cx="8498193" cy="900090"/>
          </a:xfrm>
          <a:solidFill>
            <a:srgbClr val="000000"/>
          </a:solidFill>
        </p:spPr>
        <p:txBody>
          <a:bodyPr anchor="ctr"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latin typeface="+mj-lt"/>
              </a:rPr>
              <a:t>National Commercial Fishing Safety Advisory Committee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+mj-lt"/>
              </a:rPr>
              <a:t>Jacksonville, FL—April 2024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F1A534-5036-1783-2AED-D19D842CA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E20EBE-34E6-4817-6297-676BBCA3F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368893"/>
            <a:ext cx="2370343" cy="13574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2897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D9EC7C1-D834-BB95-C237-8E45DF5652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MS PGothic"/>
              </a:rPr>
              <a:t>Fish Tender Vessels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498EAD-BBCF-D6A6-C844-27310DA19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3E6C0-258D-1E12-5B64-563603EFF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53" y="2212632"/>
            <a:ext cx="7509046" cy="4645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8C7EA0-5B57-2263-EC24-B724D9696EDE}"/>
              </a:ext>
            </a:extLst>
          </p:cNvPr>
          <p:cNvSpPr txBox="1"/>
          <p:nvPr/>
        </p:nvSpPr>
        <p:spPr>
          <a:xfrm>
            <a:off x="656967" y="1118730"/>
            <a:ext cx="7834181" cy="120032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Estimate 145 Fish Tender Vessels that transport fish, fishery products or supplies to support the fishing industry. </a:t>
            </a:r>
            <a:endParaRPr lang="en-US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Almost all Fish Tenders operate in D17.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465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1E3B88-6C76-1FD6-AC70-E3A51B959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-1" b="-1"/>
          <a:stretch/>
        </p:blipFill>
        <p:spPr>
          <a:xfrm>
            <a:off x="1983582" y="857257"/>
            <a:ext cx="7160418" cy="5143493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AB210A9-D9BF-0DE3-D822-F0F7FC5C187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MS PGothic"/>
              </a:rPr>
              <a:t>Fish Tender Innovation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5DDBAE-CC90-A075-87A3-1746DF050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C0BB02-46BB-2D86-9717-C1A22DD5168C}"/>
              </a:ext>
            </a:extLst>
          </p:cNvPr>
          <p:cNvSpPr txBox="1"/>
          <p:nvPr/>
        </p:nvSpPr>
        <p:spPr>
          <a:xfrm>
            <a:off x="306860" y="1169073"/>
            <a:ext cx="2706126" cy="452431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2 Major projects underway converting 400 ft deck barges into freezer storage Fish Tenders*.  Barges are over 500 GRT and will be Inspected Vessels holding a Certificate of Inspection 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895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470E8-6C0D-D3B1-DACB-294A3CC7D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25E405-E9E7-5D3C-BFE1-0F4D79AED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29072"/>
              </p:ext>
            </p:extLst>
          </p:nvPr>
        </p:nvGraphicFramePr>
        <p:xfrm>
          <a:off x="3954162" y="5488459"/>
          <a:ext cx="4634190" cy="1242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2946">
                  <a:extLst>
                    <a:ext uri="{9D8B030D-6E8A-4147-A177-3AD203B41FA5}">
                      <a16:colId xmlns:a16="http://schemas.microsoft.com/office/drawing/2014/main" val="3321592551"/>
                    </a:ext>
                  </a:extLst>
                </a:gridCol>
                <a:gridCol w="1429796">
                  <a:extLst>
                    <a:ext uri="{9D8B030D-6E8A-4147-A177-3AD203B41FA5}">
                      <a16:colId xmlns:a16="http://schemas.microsoft.com/office/drawing/2014/main" val="734249086"/>
                    </a:ext>
                  </a:extLst>
                </a:gridCol>
                <a:gridCol w="991448">
                  <a:extLst>
                    <a:ext uri="{9D8B030D-6E8A-4147-A177-3AD203B41FA5}">
                      <a16:colId xmlns:a16="http://schemas.microsoft.com/office/drawing/2014/main" val="1372944283"/>
                    </a:ext>
                  </a:extLst>
                </a:gridCol>
              </a:tblGrid>
              <a:tr h="31482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DOCKSIDE EXAMS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270476415"/>
                  </a:ext>
                </a:extLst>
              </a:tr>
              <a:tr h="224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UNIT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EXAMS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DECALS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699099"/>
                  </a:ext>
                </a:extLst>
              </a:tr>
              <a:tr h="224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SEC PUGET SOUND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853299"/>
                  </a:ext>
                </a:extLst>
              </a:tr>
              <a:tr h="224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SEC COLUMBIA RIV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0273348"/>
                  </a:ext>
                </a:extLst>
              </a:tr>
              <a:tr h="224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DISTRICT TOTAL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428441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656319"/>
              </p:ext>
            </p:extLst>
          </p:nvPr>
        </p:nvGraphicFramePr>
        <p:xfrm>
          <a:off x="3689523" y="981420"/>
          <a:ext cx="5158689" cy="4344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C92E90A-9600-4FF4-FC43-DDE2D47B39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MS PGothic"/>
              </a:rPr>
              <a:t>Dockside Exam Numbers (2023)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0E5EE6-0C39-658B-03B5-472EF41D7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FA86F2-54BB-00AD-FAC2-C64E3BCDE81E}"/>
              </a:ext>
            </a:extLst>
          </p:cNvPr>
          <p:cNvSpPr txBox="1"/>
          <p:nvPr/>
        </p:nvSpPr>
        <p:spPr>
          <a:xfrm>
            <a:off x="255374" y="1260378"/>
            <a:ext cx="3200395" cy="378565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Compared to 2022, number of exams for Sector Puget Sound were down 37% due to staffing shortages; Sector Columbia River's exams were about the same thanks to significant contribution by Auxiliary Examiners.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241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0C426-8D44-8A60-0219-A276F893A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6B5D79-4FA3-A870-2B13-660181F55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317054"/>
              </p:ext>
            </p:extLst>
          </p:nvPr>
        </p:nvGraphicFramePr>
        <p:xfrm>
          <a:off x="381000" y="3356915"/>
          <a:ext cx="8382000" cy="1851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3764">
                  <a:extLst>
                    <a:ext uri="{9D8B030D-6E8A-4147-A177-3AD203B41FA5}">
                      <a16:colId xmlns:a16="http://schemas.microsoft.com/office/drawing/2014/main" val="618536031"/>
                    </a:ext>
                  </a:extLst>
                </a:gridCol>
                <a:gridCol w="1413681">
                  <a:extLst>
                    <a:ext uri="{9D8B030D-6E8A-4147-A177-3AD203B41FA5}">
                      <a16:colId xmlns:a16="http://schemas.microsoft.com/office/drawing/2014/main" val="2023293535"/>
                    </a:ext>
                  </a:extLst>
                </a:gridCol>
                <a:gridCol w="2602173">
                  <a:extLst>
                    <a:ext uri="{9D8B030D-6E8A-4147-A177-3AD203B41FA5}">
                      <a16:colId xmlns:a16="http://schemas.microsoft.com/office/drawing/2014/main" val="4075835857"/>
                    </a:ext>
                  </a:extLst>
                </a:gridCol>
                <a:gridCol w="1338618">
                  <a:extLst>
                    <a:ext uri="{9D8B030D-6E8A-4147-A177-3AD203B41FA5}">
                      <a16:colId xmlns:a16="http://schemas.microsoft.com/office/drawing/2014/main" val="905443017"/>
                    </a:ext>
                  </a:extLst>
                </a:gridCol>
                <a:gridCol w="1513764">
                  <a:extLst>
                    <a:ext uri="{9D8B030D-6E8A-4147-A177-3AD203B41FA5}">
                      <a16:colId xmlns:a16="http://schemas.microsoft.com/office/drawing/2014/main" val="1195550996"/>
                    </a:ext>
                  </a:extLst>
                </a:gridCol>
              </a:tblGrid>
              <a:tr h="2207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DECAL STATUS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# BOARDINGS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NUMBER OF VIOS (TOTAL)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BO W/VIOS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AVG VIOS/BO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149115"/>
                  </a:ext>
                </a:extLst>
              </a:tr>
              <a:tr h="176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CURRENT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103149"/>
                  </a:ext>
                </a:extLst>
              </a:tr>
              <a:tr h="176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EXPIRED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677401"/>
                  </a:ext>
                </a:extLst>
              </a:tr>
              <a:tr h="176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NO DECAL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256956"/>
                  </a:ext>
                </a:extLst>
              </a:tr>
              <a:tr h="176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NEW DECAL*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13*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30*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13*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53384"/>
                  </a:ext>
                </a:extLst>
              </a:tr>
              <a:tr h="176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TOTALS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266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168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28" marR="8828" marT="8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80169"/>
                  </a:ext>
                </a:extLst>
              </a:tr>
            </a:tbl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79331AF6-C640-4929-9906-13453A98F422}"/>
              </a:ext>
            </a:extLst>
          </p:cNvPr>
          <p:cNvSpPr txBox="1"/>
          <p:nvPr/>
        </p:nvSpPr>
        <p:spPr>
          <a:xfrm>
            <a:off x="791293" y="5630123"/>
            <a:ext cx="7560900" cy="1051389"/>
          </a:xfrm>
          <a:prstGeom prst="rect">
            <a:avLst/>
          </a:prstGeom>
          <a:solidFill>
            <a:srgbClr val="FFFF00"/>
          </a:solidFill>
          <a:ln w="2540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*</a:t>
            </a:r>
            <a:r>
              <a:rPr lang="en-US" sz="2000" b="1" u="sng" dirty="0"/>
              <a:t>New Decal</a:t>
            </a:r>
            <a:r>
              <a:rPr lang="en-US" sz="2000" b="1" dirty="0"/>
              <a:t> line-item lists</a:t>
            </a:r>
            <a:r>
              <a:rPr lang="en-US" sz="2000" b="1" baseline="0" dirty="0"/>
              <a:t> when a vessel obtained a decal </a:t>
            </a:r>
            <a:r>
              <a:rPr lang="en-US" sz="2000" b="1" u="sng" dirty="0"/>
              <a:t>AFTER</a:t>
            </a:r>
            <a:r>
              <a:rPr lang="en-US" sz="2000" b="1" dirty="0"/>
              <a:t> the</a:t>
            </a:r>
            <a:r>
              <a:rPr lang="en-US" sz="2000" b="1" baseline="0" dirty="0"/>
              <a:t> date of the boarding.</a:t>
            </a:r>
            <a:r>
              <a:rPr lang="en-US" sz="2000" b="1" dirty="0"/>
              <a:t>  So, all violations were corrected and vessel in FULL compliance.</a:t>
            </a:r>
            <a:endParaRPr lang="en-US" sz="1800" b="1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EE44F5-F3C9-6E78-D38E-1D08847108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MS PGothic"/>
              </a:rPr>
              <a:t>Enforcement Boardings (2023)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55C8DA-C535-1AC2-57BF-0704516E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C58A61-4E16-6577-418E-B80FE6A42549}"/>
              </a:ext>
            </a:extLst>
          </p:cNvPr>
          <p:cNvSpPr txBox="1"/>
          <p:nvPr/>
        </p:nvSpPr>
        <p:spPr>
          <a:xfrm>
            <a:off x="906842" y="1227877"/>
            <a:ext cx="7329802" cy="15696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Stat: A Fishing Vessel without a current decal is 5 times more likely to have a violation during a </a:t>
            </a:r>
            <a:r>
              <a:rPr lang="en-US" sz="2400" b="1">
                <a:solidFill>
                  <a:schemeClr val="bg1"/>
                </a:solidFill>
                <a:latin typeface="Calibri"/>
                <a:cs typeface="Arial"/>
              </a:rPr>
              <a:t>boarding.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And, on average, there will be more than 2 violations discovered during the boarding.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4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EC1FC2-17F0-5EF1-2F8E-E1423F73A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046693A-C799-8296-9760-27DB7E38516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Casualty—Success Story (2023)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9A4119-5806-9F6C-3976-E50DA12E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4BCD292-BC8E-43D0-2CB4-94B9B3F7EF1A}"/>
              </a:ext>
            </a:extLst>
          </p:cNvPr>
          <p:cNvGrpSpPr/>
          <p:nvPr/>
        </p:nvGrpSpPr>
        <p:grpSpPr>
          <a:xfrm>
            <a:off x="6071521" y="901314"/>
            <a:ext cx="2747204" cy="5958200"/>
            <a:chOff x="6071521" y="901314"/>
            <a:chExt cx="2747204" cy="5958200"/>
          </a:xfrm>
        </p:grpSpPr>
        <p:pic>
          <p:nvPicPr>
            <p:cNvPr id="22" name="Picture 21" descr="Shape&#10;&#10;Description automatically generated">
              <a:extLst>
                <a:ext uri="{FF2B5EF4-FFF2-40B4-BE49-F238E27FC236}">
                  <a16:creationId xmlns:a16="http://schemas.microsoft.com/office/drawing/2014/main" id="{148AF14F-294C-7D9D-FB57-10A043691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5525" y="4238180"/>
              <a:ext cx="2743200" cy="26213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20E443-6028-C130-5BE4-F91552829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1521" y="901314"/>
              <a:ext cx="2745691" cy="33688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8EFC6D-57C2-D9E0-9117-24FE17C1468F}"/>
              </a:ext>
            </a:extLst>
          </p:cNvPr>
          <p:cNvSpPr txBox="1"/>
          <p:nvPr/>
        </p:nvSpPr>
        <p:spPr>
          <a:xfrm>
            <a:off x="319319" y="1240513"/>
            <a:ext cx="5599278" cy="347787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/>
                <a:cs typeface="Arial"/>
              </a:rPr>
              <a:t>A deckhand from a crabber out of Newport, OR, was quickly recovered from the water after falling overboard while retrieving crab pots.</a:t>
            </a:r>
            <a:endParaRPr lang="en-US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endParaRPr lang="en-US" sz="2000" b="1" dirty="0">
              <a:solidFill>
                <a:schemeClr val="bg1"/>
              </a:solidFill>
              <a:latin typeface="Calibri"/>
              <a:cs typeface="Arial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alibri"/>
                <a:cs typeface="Arial"/>
              </a:rPr>
              <a:t>The skipper and other deckhand had attended a drill conductor course and knew the emergency procedure for person overboard. In addition, the vessel was rigged with a recovery device fashioned from a pool-noodle that was used to quickly retrieve the deckhand. The deckhand was wearing an inflatable PFD when he fell overboard.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65583A45-44E3-1BAA-6F39-CCB4533C807F}"/>
              </a:ext>
            </a:extLst>
          </p:cNvPr>
          <p:cNvSpPr txBox="1"/>
          <p:nvPr/>
        </p:nvSpPr>
        <p:spPr>
          <a:xfrm>
            <a:off x="314250" y="5095111"/>
            <a:ext cx="5595367" cy="1541304"/>
          </a:xfrm>
          <a:prstGeom prst="rect">
            <a:avLst/>
          </a:prstGeom>
          <a:solidFill>
            <a:srgbClr val="FFFF00"/>
          </a:solidFill>
          <a:ln w="2540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>
                <a:ea typeface="+mn-lt"/>
                <a:cs typeface="+mn-lt"/>
              </a:rPr>
              <a:t>By WEARING A PFD, having </a:t>
            </a:r>
            <a:r>
              <a:rPr lang="en-US" sz="2000" b="1" i="1" baseline="0" dirty="0">
                <a:ea typeface="+mn-lt"/>
                <a:cs typeface="+mn-lt"/>
              </a:rPr>
              <a:t>a</a:t>
            </a:r>
            <a:r>
              <a:rPr lang="en-US" sz="2000" b="1" i="1" dirty="0">
                <a:ea typeface="+mn-lt"/>
                <a:cs typeface="+mn-lt"/>
              </a:rPr>
              <a:t> person overboard RECOVERY DEVICE </a:t>
            </a:r>
            <a:r>
              <a:rPr lang="en-US" sz="2000" b="1" i="1" u="sng" dirty="0">
                <a:ea typeface="+mn-lt"/>
                <a:cs typeface="+mn-lt"/>
              </a:rPr>
              <a:t>at-the-ready</a:t>
            </a:r>
            <a:r>
              <a:rPr lang="en-US" sz="2000" b="1" i="1" dirty="0">
                <a:ea typeface="+mn-lt"/>
                <a:cs typeface="+mn-lt"/>
              </a:rPr>
              <a:t>, and PRACTICING emergency drills, all lead to </a:t>
            </a:r>
            <a:r>
              <a:rPr lang="en-US" sz="2000" b="1" i="1" baseline="0" dirty="0">
                <a:ea typeface="+mn-lt"/>
                <a:cs typeface="+mn-lt"/>
              </a:rPr>
              <a:t>the</a:t>
            </a:r>
            <a:r>
              <a:rPr lang="en-US" sz="2000" b="1" i="1" dirty="0">
                <a:ea typeface="+mn-lt"/>
                <a:cs typeface="+mn-lt"/>
              </a:rPr>
              <a:t> deckhand surviving what is too often a fatal event</a:t>
            </a:r>
            <a:r>
              <a:rPr lang="en-US" sz="2000" b="1" i="1" baseline="0" dirty="0">
                <a:ea typeface="+mn-lt"/>
                <a:cs typeface="+mn-lt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98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C1FC2-17F0-5EF1-2F8E-E1423F73A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E38EBE-7A0C-07CE-4FC0-463AAFDF0CA8}"/>
              </a:ext>
            </a:extLst>
          </p:cNvPr>
          <p:cNvSpPr/>
          <p:nvPr/>
        </p:nvSpPr>
        <p:spPr>
          <a:xfrm>
            <a:off x="-3471" y="957778"/>
            <a:ext cx="9143999" cy="6195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85973759-3EA7-9536-FEB9-6A4E3733A6C4}"/>
              </a:ext>
            </a:extLst>
          </p:cNvPr>
          <p:cNvSpPr txBox="1"/>
          <p:nvPr/>
        </p:nvSpPr>
        <p:spPr>
          <a:xfrm>
            <a:off x="3897869" y="1102081"/>
            <a:ext cx="1559548" cy="31230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FATALITIES:</a:t>
            </a:r>
            <a:r>
              <a:rPr lang="en-US" sz="2000" b="1" baseline="0" dirty="0">
                <a:solidFill>
                  <a:schemeClr val="bg1"/>
                </a:solidFill>
              </a:rPr>
              <a:t> 2</a:t>
            </a:r>
            <a:endParaRPr lang="en-US" sz="2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459CB69-5E9D-4475-A8DC-62307C06B1BC}"/>
              </a:ext>
            </a:extLst>
          </p:cNvPr>
          <p:cNvSpPr txBox="1"/>
          <p:nvPr/>
        </p:nvSpPr>
        <p:spPr>
          <a:xfrm>
            <a:off x="966168" y="1106620"/>
            <a:ext cx="1976155" cy="3123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VESSELS</a:t>
            </a:r>
            <a:r>
              <a:rPr lang="en-US" sz="2000" b="1" baseline="0" dirty="0">
                <a:solidFill>
                  <a:schemeClr val="bg1"/>
                </a:solidFill>
              </a:rPr>
              <a:t> LOST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b="1" baseline="0" dirty="0">
                <a:solidFill>
                  <a:schemeClr val="bg1"/>
                </a:solidFill>
              </a:rPr>
              <a:t> 6</a:t>
            </a:r>
            <a:endParaRPr lang="en-US" sz="2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7F802B5-9175-4065-AF60-0DC9E8F1B616}"/>
              </a:ext>
            </a:extLst>
          </p:cNvPr>
          <p:cNvSpPr txBox="1"/>
          <p:nvPr/>
        </p:nvSpPr>
        <p:spPr>
          <a:xfrm>
            <a:off x="6412962" y="1104099"/>
            <a:ext cx="1783875" cy="3016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LIVES SAVED:</a:t>
            </a:r>
            <a:r>
              <a:rPr lang="en-US" sz="2000" b="1" baseline="0" dirty="0">
                <a:solidFill>
                  <a:schemeClr val="bg1"/>
                </a:solidFill>
              </a:rPr>
              <a:t> 5</a:t>
            </a:r>
            <a:endParaRPr lang="en-US" sz="20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46693A-C799-8296-9760-27DB7E38516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Casualties (2023)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9A4119-5806-9F6C-3976-E50DA12E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674C861D-1113-7797-C775-A9E3284805E5}"/>
              </a:ext>
            </a:extLst>
          </p:cNvPr>
          <p:cNvSpPr txBox="1"/>
          <p:nvPr/>
        </p:nvSpPr>
        <p:spPr>
          <a:xfrm>
            <a:off x="123460" y="1782450"/>
            <a:ext cx="6238875" cy="3575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F/V ETHEL MAY: Feb 5, 2023--Willapa Bay, WA:  46.6 ft, wood hull, built in 1948, Dungeness crabber with 3 POB, was inbound across</a:t>
            </a:r>
            <a:r>
              <a:rPr lang="en-US" sz="1200" b="1" baseline="0" dirty="0"/>
              <a:t> the Willapa Bay Bar when two breaking waves came over the stern.</a:t>
            </a:r>
            <a:r>
              <a:rPr lang="en-US" sz="1200" b="1" dirty="0"/>
              <a:t> </a:t>
            </a:r>
            <a:r>
              <a:rPr lang="en-US" sz="1200" b="1" baseline="0" dirty="0"/>
              <a:t> Vessel became awash and capsized.</a:t>
            </a:r>
            <a:r>
              <a:rPr lang="en-US" sz="1200" b="1" dirty="0"/>
              <a:t> </a:t>
            </a:r>
            <a:r>
              <a:rPr lang="en-US" sz="1200" b="1" baseline="0" dirty="0"/>
              <a:t> All persons abandoned the vessel but only 2 made it into the life raft. One person was never seen again.</a:t>
            </a:r>
            <a:endParaRPr lang="en-US" sz="1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34A824-F992-4427-B954-87F5D41CB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4" y="2692750"/>
            <a:ext cx="3857456" cy="2460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1C65A27D-3480-1902-909A-C39FAF2BA8DA}"/>
              </a:ext>
            </a:extLst>
          </p:cNvPr>
          <p:cNvSpPr txBox="1"/>
          <p:nvPr/>
        </p:nvSpPr>
        <p:spPr>
          <a:xfrm>
            <a:off x="4628972" y="2691899"/>
            <a:ext cx="4463605" cy="4162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F/V EVENING: Oct</a:t>
            </a:r>
            <a:r>
              <a:rPr lang="en-US" sz="1200" b="1" baseline="0" dirty="0"/>
              <a:t> 12, 2023</a:t>
            </a:r>
            <a:r>
              <a:rPr lang="en-US" sz="1200" b="1" dirty="0"/>
              <a:t>--Off coast of Grays Harbor, WA:  43.4 ft, wood hull, built in 1941, tuna troller with 2 POB and a dog, was returning</a:t>
            </a:r>
            <a:r>
              <a:rPr lang="en-US" sz="1200" b="1" baseline="0" dirty="0"/>
              <a:t> to port after 2 days of tuna fishing. The weather was very rough with a quartering sea. Vessel listed sharply and capsized. Deckhand made it to the </a:t>
            </a:r>
            <a:r>
              <a:rPr lang="en-US" sz="1200" b="1" baseline="0" err="1"/>
              <a:t>liferaft</a:t>
            </a:r>
            <a:r>
              <a:rPr lang="en-US" sz="1200" b="1" baseline="0" dirty="0"/>
              <a:t> but skipper and the dog were never seen again. Deckhand survived 13 days in the </a:t>
            </a:r>
            <a:r>
              <a:rPr lang="en-US" sz="1200" b="1" baseline="0" err="1"/>
              <a:t>liferaft</a:t>
            </a:r>
            <a:r>
              <a:rPr lang="en-US" sz="1200" b="1" baseline="0" dirty="0"/>
              <a:t> until being picked up by a Canadian Fishing Vessel 70 nm NW of Cape Flattery, WA.</a:t>
            </a:r>
            <a:endParaRPr lang="en-US" sz="1200" b="1" dirty="0"/>
          </a:p>
        </p:txBody>
      </p:sp>
      <p:pic>
        <p:nvPicPr>
          <p:cNvPr id="16" name="Picture 15" descr="Good Samaritans rescue man in life raft nearly 2 weeks after boat went  missing">
            <a:extLst>
              <a:ext uri="{FF2B5EF4-FFF2-40B4-BE49-F238E27FC236}">
                <a16:creationId xmlns:a16="http://schemas.microsoft.com/office/drawing/2014/main" id="{56DBEDDE-AF4F-BDD4-F364-79A8CCFEB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6" r="20750" b="33793"/>
          <a:stretch/>
        </p:blipFill>
        <p:spPr bwMode="auto">
          <a:xfrm>
            <a:off x="4842420" y="4225183"/>
            <a:ext cx="4035693" cy="25290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38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e the source image">
            <a:extLst>
              <a:ext uri="{FF2B5EF4-FFF2-40B4-BE49-F238E27FC236}">
                <a16:creationId xmlns:a16="http://schemas.microsoft.com/office/drawing/2014/main" id="{56747A0C-7F13-CB30-B086-0373B07B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" y="1204"/>
            <a:ext cx="9648379" cy="6844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10E26-4658-25AA-17F5-C242D99CE9B7}"/>
              </a:ext>
            </a:extLst>
          </p:cNvPr>
          <p:cNvSpPr txBox="1"/>
          <p:nvPr/>
        </p:nvSpPr>
        <p:spPr>
          <a:xfrm>
            <a:off x="-164507" y="3906852"/>
            <a:ext cx="452215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Mike Rudolph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USCG Thirteenth District (dpi)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Seattle, WA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Michael.G.Rudolph@uscg.mil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Office: 571-607-1761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Cell: 206-259-0087</a:t>
            </a:r>
          </a:p>
        </p:txBody>
      </p:sp>
    </p:spTree>
    <p:extLst>
      <p:ext uri="{BB962C8B-B14F-4D97-AF65-F5344CB8AC3E}">
        <p14:creationId xmlns:p14="http://schemas.microsoft.com/office/powerpoint/2010/main" val="393669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6ECC6-2D9E-DABD-4906-512E1B03E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6" t="6484" r="2699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0B946-6C7F-1F5B-B830-880BE938E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1" y="1828800"/>
            <a:ext cx="4211229" cy="4079330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lang="en-US" sz="2400" b="1" dirty="0">
                <a:solidFill>
                  <a:schemeClr val="bg1"/>
                </a:solidFill>
              </a:rPr>
              <a:t>Dan Hardin retired Aug 2023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D13 icon who invented  FishSafeWest.info and the Checklist Generator.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  </a:t>
            </a:r>
            <a:br>
              <a:rPr lang="en-US" sz="2400" dirty="0"/>
            </a:br>
            <a:r>
              <a:rPr lang="en-US" sz="2400" dirty="0">
                <a:solidFill>
                  <a:schemeClr val="bg1"/>
                </a:solidFill>
              </a:rPr>
              <a:t>Dan served a total of 50 years with the Coast Guard--25 of them dedicated to Fishing Vessel Safety.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AC285-5330-088C-6E77-283A58460142}"/>
              </a:ext>
            </a:extLst>
          </p:cNvPr>
          <p:cNvSpPr txBox="1"/>
          <p:nvPr/>
        </p:nvSpPr>
        <p:spPr>
          <a:xfrm>
            <a:off x="338432" y="901940"/>
            <a:ext cx="3527715" cy="521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Thank you Dan!</a:t>
            </a:r>
            <a:endParaRPr lang="en-US" sz="28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8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80A4A9-1452-E99E-7B08-684141EE7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AD743-047E-73BB-0F8E-F606FA2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75" y="1632439"/>
            <a:ext cx="4781071" cy="45500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600" b="1" dirty="0">
                <a:latin typeface="Calibri"/>
                <a:cs typeface="Calibri"/>
              </a:rPr>
              <a:t>Mike Rudolph onboard Jan 2024</a:t>
            </a:r>
            <a:br>
              <a:rPr lang="en-US" sz="2600" b="1" dirty="0">
                <a:latin typeface="Calibri"/>
              </a:rPr>
            </a:br>
            <a:br>
              <a:rPr lang="en-US" sz="2600" dirty="0"/>
            </a:br>
            <a:r>
              <a:rPr lang="en-US" sz="2600" b="1" dirty="0"/>
              <a:t>Longtime Fishing Vessel Safety Examiner and Trainer spanning 30 years of service in Alaska, Washington and Oregon.</a:t>
            </a:r>
            <a:br>
              <a:rPr lang="en-US" sz="2600" b="1" dirty="0"/>
            </a:br>
            <a:br>
              <a:rPr lang="en-US" sz="2600" b="1" dirty="0"/>
            </a:br>
            <a:r>
              <a:rPr lang="en-US" sz="2600" b="1" dirty="0"/>
              <a:t>New administrator of FishSafeWest.info website and Checklist Generator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0372C-08B5-44CC-4CBF-2AED33C946E6}"/>
              </a:ext>
            </a:extLst>
          </p:cNvPr>
          <p:cNvSpPr txBox="1"/>
          <p:nvPr/>
        </p:nvSpPr>
        <p:spPr>
          <a:xfrm>
            <a:off x="254375" y="733926"/>
            <a:ext cx="3306171" cy="5070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>
                <a:latin typeface="+mn-lt"/>
              </a:rPr>
              <a:t>Meet the New Guy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3"/>
            <a:ext cx="3051498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3"/>
            <a:ext cx="2708597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1305" y="401193"/>
            <a:ext cx="3853890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588BF0AD-EDD4-DB6D-D64A-3D21694A82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4929363" y="1878151"/>
            <a:ext cx="2326273" cy="3101698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0042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7A83E-39F2-79F8-9CB2-ACC6C9679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82143-9D5E-DCD2-EA6C-57D225CBA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8" y="446987"/>
            <a:ext cx="9199603" cy="51402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E6EA05-C51B-C921-1CE0-B4080E0A74D5}"/>
              </a:ext>
            </a:extLst>
          </p:cNvPr>
          <p:cNvSpPr txBox="1"/>
          <p:nvPr/>
        </p:nvSpPr>
        <p:spPr>
          <a:xfrm>
            <a:off x="1789670" y="1152379"/>
            <a:ext cx="2850291" cy="107721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SEATTLE, WA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/>
                <a:cs typeface="Arial"/>
              </a:rPr>
              <a:t>District Thirteen</a:t>
            </a:r>
            <a:endParaRPr 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/>
                <a:cs typeface="Arial"/>
              </a:rPr>
              <a:t>Sector Puget Sound</a:t>
            </a:r>
            <a:endParaRPr lang="en-US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A6BB4ED-73ED-4793-9D4D-A88FAE302758}"/>
              </a:ext>
            </a:extLst>
          </p:cNvPr>
          <p:cNvSpPr txBox="1"/>
          <p:nvPr/>
        </p:nvSpPr>
        <p:spPr>
          <a:xfrm>
            <a:off x="369834" y="5079196"/>
            <a:ext cx="8674764" cy="17089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STAFFING:  D13 is billeted for 10 full-time civilian employees. Current staffing is at &lt;70% effectiveness.</a:t>
            </a:r>
            <a:endParaRPr lang="en-US" sz="2000" b="1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r>
              <a:rPr lang="en-US" sz="2000" b="1" dirty="0"/>
              <a:t>GEOGRAPHY: 68%</a:t>
            </a:r>
            <a:r>
              <a:rPr lang="en-US" sz="2000" b="1" baseline="0" dirty="0"/>
              <a:t> </a:t>
            </a:r>
            <a:r>
              <a:rPr lang="en-US" sz="2000" b="1" dirty="0"/>
              <a:t>of all Sector Puget Sound activities are in/around the Seattle area.  Most Sector Columbia River exams are located 2+ </a:t>
            </a:r>
            <a:r>
              <a:rPr lang="en-US" sz="2000" b="1" dirty="0" err="1"/>
              <a:t>hr</a:t>
            </a:r>
            <a:r>
              <a:rPr lang="en-US" sz="2000" b="1" dirty="0"/>
              <a:t> drive away from Portland.</a:t>
            </a:r>
            <a:endParaRPr lang="en-US" sz="2000" b="1" dirty="0">
              <a:cs typeface="Calibri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52C599-E9C9-4DDD-9A18-75FCC84999A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93695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MS PGothic"/>
              </a:rPr>
              <a:t>Staffing and Geography</a:t>
            </a:r>
            <a:endParaRPr lang="en-US" sz="3600" b="1" dirty="0">
              <a:solidFill>
                <a:schemeClr val="bg1"/>
              </a:solidFill>
              <a:latin typeface="+mn-lt"/>
              <a:ea typeface="MS PGothic"/>
              <a:cs typeface="Calibri" panose="020F0502020204030204"/>
            </a:endParaRP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7ABEDE-81D4-40FE-2446-944FADF05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E9BDECAE-DD60-74D1-53C9-E652FAC3E878}"/>
              </a:ext>
            </a:extLst>
          </p:cNvPr>
          <p:cNvSpPr/>
          <p:nvPr/>
        </p:nvSpPr>
        <p:spPr>
          <a:xfrm>
            <a:off x="1373460" y="1449881"/>
            <a:ext cx="330337" cy="314273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cs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2695EC-1236-3FA4-E417-0826313F9D4D}"/>
              </a:ext>
            </a:extLst>
          </p:cNvPr>
          <p:cNvSpPr/>
          <p:nvPr/>
        </p:nvSpPr>
        <p:spPr>
          <a:xfrm>
            <a:off x="281946" y="3715286"/>
            <a:ext cx="330337" cy="3142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cs typeface="Calibri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F7B0F1E-CE74-B013-6916-0072806CEC98}"/>
              </a:ext>
            </a:extLst>
          </p:cNvPr>
          <p:cNvSpPr/>
          <p:nvPr/>
        </p:nvSpPr>
        <p:spPr>
          <a:xfrm>
            <a:off x="1043946" y="2644367"/>
            <a:ext cx="330337" cy="3142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AC8517-DFCF-EC73-11CF-9D4E005B4875}"/>
              </a:ext>
            </a:extLst>
          </p:cNvPr>
          <p:cNvSpPr txBox="1"/>
          <p:nvPr/>
        </p:nvSpPr>
        <p:spPr>
          <a:xfrm>
            <a:off x="1439561" y="2562538"/>
            <a:ext cx="2850291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PORTLAND, OR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/>
                <a:cs typeface="Arial"/>
              </a:rPr>
              <a:t>Sector Columbia River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E7D5AC-362D-6AF8-2DA4-2059EBC9F5A3}"/>
              </a:ext>
            </a:extLst>
          </p:cNvPr>
          <p:cNvSpPr txBox="1"/>
          <p:nvPr/>
        </p:nvSpPr>
        <p:spPr>
          <a:xfrm>
            <a:off x="718750" y="3592268"/>
            <a:ext cx="2850291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NORTH BEND, OR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/>
                <a:cs typeface="Arial"/>
              </a:rPr>
              <a:t>SCR-Detached-Duty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383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NE-Pacific_Coast">
            <a:extLst>
              <a:ext uri="{FF2B5EF4-FFF2-40B4-BE49-F238E27FC236}">
                <a16:creationId xmlns:a16="http://schemas.microsoft.com/office/drawing/2014/main" id="{87BA52E8-32EC-C654-B6B5-1B9BE88C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" y="882"/>
            <a:ext cx="9141941" cy="689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EE9405-21EC-1264-FCA7-D7B1630426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MS PGothic"/>
              </a:rPr>
              <a:t>Fishing Industry Vessel Fleets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18B0CA-C350-364D-659B-21E3F1A04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518C0D6-701E-434A-9FAB-1FBDBEEF7016}"/>
              </a:ext>
            </a:extLst>
          </p:cNvPr>
          <p:cNvSpPr/>
          <p:nvPr/>
        </p:nvSpPr>
        <p:spPr>
          <a:xfrm>
            <a:off x="5832190" y="5424638"/>
            <a:ext cx="206770" cy="1907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D56FC5-DD77-E0E0-6DCE-3E811F007EB8}"/>
              </a:ext>
            </a:extLst>
          </p:cNvPr>
          <p:cNvSpPr txBox="1"/>
          <p:nvPr/>
        </p:nvSpPr>
        <p:spPr>
          <a:xfrm>
            <a:off x="533401" y="4243168"/>
            <a:ext cx="3396046" cy="193899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Of the estimated 3,600 Fishing Industry Vessels homeported in D13, approx. 30% operate primarily in D17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856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C5FCDD-A120-8834-3406-8C7D47D18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b="3452"/>
          <a:stretch/>
        </p:blipFill>
        <p:spPr>
          <a:xfrm>
            <a:off x="3018598" y="1070533"/>
            <a:ext cx="6126713" cy="3442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208EDD-C5B3-9F4E-A6F9-ADBDB0F24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2428"/>
          <a:stretch/>
        </p:blipFill>
        <p:spPr>
          <a:xfrm>
            <a:off x="4413391" y="3889496"/>
            <a:ext cx="4643808" cy="260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229F9-BE20-C8F2-532C-3856AD6D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196B2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2" b="97882" l="1252" r="89828">
                        <a14:foregroundMark x1="1252" y1="24706" x2="9390" y2="44000"/>
                        <a14:foregroundMark x1="7668" y1="91294" x2="61502" y2="94588"/>
                        <a14:foregroundMark x1="10798" y1="97176" x2="48670" y2="97882"/>
                        <a14:backgroundMark x1="81690" y1="64941" x2="87637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69" y="2362128"/>
            <a:ext cx="4578245" cy="3039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987B6-2D24-FFC7-3100-78713B2FE7A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4080" y="5859604"/>
            <a:ext cx="2430933" cy="6424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9EC7C1-D834-BB95-C237-8E45DF5652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MS PGothic"/>
              </a:rPr>
              <a:t>Fishing Vessels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498EAD-BBCF-D6A6-C844-27310DA191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7134E-1687-54B1-50FA-2F73A556A89C}"/>
              </a:ext>
            </a:extLst>
          </p:cNvPr>
          <p:cNvSpPr txBox="1"/>
          <p:nvPr/>
        </p:nvSpPr>
        <p:spPr>
          <a:xfrm>
            <a:off x="286265" y="1163590"/>
            <a:ext cx="4621425" cy="15696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Fishing Vessels range from 130 ft Alaskan King Crabber, to 58 ft limit seiner, to 43 ft salmon troller, to a 24 ft setnet skiff.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21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D9EC7C1-D834-BB95-C237-8E45DF5652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MS PGothic"/>
              </a:rPr>
              <a:t>Fish Processor/Factory Vessels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498EAD-BBCF-D6A6-C844-27310DA19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7134E-1687-54B1-50FA-2F73A556A89C}"/>
              </a:ext>
            </a:extLst>
          </p:cNvPr>
          <p:cNvSpPr txBox="1"/>
          <p:nvPr/>
        </p:nvSpPr>
        <p:spPr>
          <a:xfrm>
            <a:off x="718751" y="823092"/>
            <a:ext cx="7834181" cy="120032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1 Fish Processing Vessel 356 ft, and 4,512 GRT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3 Fish Processing Motherships up to 367 ft and 4,898 GRT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22 Catcher-Processors 210 to 380 ft, up to 4,800 GRT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FDEDF4-D799-2BD0-1235-83DB55273ED8}"/>
              </a:ext>
            </a:extLst>
          </p:cNvPr>
          <p:cNvGrpSpPr>
            <a:grpSpLocks noChangeAspect="1"/>
          </p:cNvGrpSpPr>
          <p:nvPr/>
        </p:nvGrpSpPr>
        <p:grpSpPr>
          <a:xfrm>
            <a:off x="128410" y="1763414"/>
            <a:ext cx="9000449" cy="3490144"/>
            <a:chOff x="190194" y="857251"/>
            <a:chExt cx="7493000" cy="2692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F51C94-176F-A865-755C-0203513CA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190194" y="857251"/>
              <a:ext cx="7493000" cy="2692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4472FC-48C6-2D2A-F3A5-5DE3A6F26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0432" t="53602" r="72095" b="35592"/>
            <a:stretch/>
          </p:blipFill>
          <p:spPr>
            <a:xfrm rot="21204566">
              <a:off x="5706613" y="2277624"/>
              <a:ext cx="1309254" cy="2909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88A171F-D5F1-F086-AB85-B8377C135C8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8" b="97531" l="2778" r="97531">
                        <a14:foregroundMark x1="7407" y1="53498" x2="9568" y2="97119"/>
                        <a14:foregroundMark x1="2932" y1="54733" x2="3395" y2="81481"/>
                        <a14:foregroundMark x1="41358" y1="95062" x2="52006" y2="97531"/>
                        <a14:foregroundMark x1="94136" y1="62551" x2="95988" y2="94650"/>
                        <a14:foregroundMark x1="97222" y1="60082" x2="97531" y2="74897"/>
                        <a14:foregroundMark x1="86420" y1="27984" x2="85957" y2="43210"/>
                        <a14:foregroundMark x1="47377" y1="4938" x2="46296" y2="7819"/>
                        <a14:backgroundMark x1="6790" y1="50206" x2="25154" y2="395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4015893"/>
            <a:ext cx="7343074" cy="275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8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D9EC7C1-D834-BB95-C237-8E45DF5652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+mn-lt"/>
                <a:ea typeface="MS PGothic"/>
              </a:rPr>
              <a:t>Alternate Compliance </a:t>
            </a:r>
            <a:endParaRPr lang="en-US" sz="2400" dirty="0">
              <a:solidFill>
                <a:schemeClr val="bg1"/>
              </a:solidFill>
              <a:latin typeface="Calibri Light" panose="020F0302020204030204"/>
              <a:ea typeface="MS PGothic"/>
              <a:cs typeface="Calibri Light" panose="020F0302020204030204"/>
            </a:endParaRP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+mn-lt"/>
                <a:ea typeface="MS PGothic"/>
              </a:rPr>
              <a:t>Safety Agreement (ACSA) Fleet</a:t>
            </a:r>
            <a:endParaRPr lang="en-US" sz="2400" dirty="0">
              <a:solidFill>
                <a:schemeClr val="bg1"/>
              </a:solidFill>
              <a:cs typeface="Calibri Light" panose="020F0302020204030204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498EAD-BBCF-D6A6-C844-27310DA19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7134E-1687-54B1-50FA-2F73A556A89C}"/>
              </a:ext>
            </a:extLst>
          </p:cNvPr>
          <p:cNvSpPr txBox="1"/>
          <p:nvPr/>
        </p:nvSpPr>
        <p:spPr>
          <a:xfrm>
            <a:off x="39131" y="1143680"/>
            <a:ext cx="9059557" cy="193899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18 enrolled Fishing Vessels that minimally process their catch, but beyond heading, gutting and freezing.  Exempted from classification and load line requirements if they maintain satisfactory compliance with ACSA.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8 freezer-trawlers and 10 freezer-longliners ranging from 90 to 250 ft.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95FABE-48A9-69D0-3FC8-E5A18E4EE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16" y="3332979"/>
            <a:ext cx="7880264" cy="28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8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D9EC7C1-D834-BB95-C237-8E45DF5652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0091"/>
          </a:xfrm>
          <a:prstGeom prst="rect">
            <a:avLst/>
          </a:prstGeom>
          <a:solidFill>
            <a:schemeClr val="tx1"/>
          </a:solidFill>
        </p:spPr>
        <p:txBody>
          <a:bodyPr lIns="91440" tIns="45720" rIns="91440" bIns="4572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MS PGothic"/>
              </a:rPr>
              <a:t>Fish Tender Vessels (ATA)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498EAD-BBCF-D6A6-C844-27310DA19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045"/>
            <a:ext cx="762000" cy="76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7134E-1687-54B1-50FA-2F73A556A89C}"/>
              </a:ext>
            </a:extLst>
          </p:cNvPr>
          <p:cNvSpPr txBox="1"/>
          <p:nvPr/>
        </p:nvSpPr>
        <p:spPr>
          <a:xfrm>
            <a:off x="697386" y="1261064"/>
            <a:ext cx="7834181" cy="120032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5 Aleutian Trade Act Fish Tenders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Coastal Freighters delivering west of Kodiak Island, AK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/>
                <a:cs typeface="Arial"/>
              </a:rPr>
              <a:t>Up to 250 ft and 2500 GT (ITC)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D2AA0-EC4C-EDBE-5E8E-AE29DEBB9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5" y="3101147"/>
            <a:ext cx="8812316" cy="29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977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4BFC5F5ECD5748BF8FF16FBD2F79C0" ma:contentTypeVersion="6" ma:contentTypeDescription="Create a new document." ma:contentTypeScope="" ma:versionID="49431d950a24bcd504a415a4a2d68cbd">
  <xsd:schema xmlns:xsd="http://www.w3.org/2001/XMLSchema" xmlns:xs="http://www.w3.org/2001/XMLSchema" xmlns:p="http://schemas.microsoft.com/office/2006/metadata/properties" xmlns:ns2="63851890-fe38-4e48-be11-61098057652e" xmlns:ns3="a437fcbb-dcbb-4d48-bdff-bfab6180e455" targetNamespace="http://schemas.microsoft.com/office/2006/metadata/properties" ma:root="true" ma:fieldsID="df642c9d86fbc3ea2a8ca01a6698e3b9" ns2:_="" ns3:_="">
    <xsd:import namespace="63851890-fe38-4e48-be11-61098057652e"/>
    <xsd:import namespace="a437fcbb-dcbb-4d48-bdff-bfab6180e4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51890-fe38-4e48-be11-6109805765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7fcbb-dcbb-4d48-bdff-bfab6180e45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137676E-31D9-4DA5-8AF8-44D1EA63BC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BCE8EF-AB1B-41EE-BC99-9B83055631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851890-fe38-4e48-be11-61098057652e"/>
    <ds:schemaRef ds:uri="a437fcbb-dcbb-4d48-bdff-bfab6180e4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17A111-8718-477B-8107-EACA9490E99D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f4a219c9-e70a-4d6b-9f84-c519c4cc4315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f5a6b206-ac1b-4e34-b4cb-7b076f05669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8387</TotalTime>
  <Words>939</Words>
  <Application>Microsoft Office PowerPoint</Application>
  <PresentationFormat>On-screen Show (4:3)</PresentationFormat>
  <Paragraphs>111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Theme</vt:lpstr>
      <vt:lpstr>Default Design</vt:lpstr>
      <vt:lpstr>Thirteenth District Update</vt:lpstr>
      <vt:lpstr>Dan Hardin retired Aug 2023  D13 icon who invented  FishSafeWest.info and the Checklist Generator.    Dan served a total of 50 years with the Coast Guard--25 of them dedicated to Fishing Vessel Safety.</vt:lpstr>
      <vt:lpstr>Mike Rudolph onboard Jan 2024  Longtime Fishing Vessel Safety Examiner and Trainer spanning 30 years of service in Alaska, Washington and Oregon.  New administrator of FishSafeWest.info website and Checklist Generator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States Coast 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mrosecrans</dc:creator>
  <cp:lastModifiedBy>Rudolph, Michael G CIV USCG D13 (USA)</cp:lastModifiedBy>
  <cp:revision>1293</cp:revision>
  <dcterms:created xsi:type="dcterms:W3CDTF">2005-12-21T13:50:31Z</dcterms:created>
  <dcterms:modified xsi:type="dcterms:W3CDTF">2024-04-02T22:52:10Z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0x010100534BFC5F5ECD5748BF8FF16FBD2F79C0</vt:lpwstr>
  </property>
  <property fmtid="{D5CDD505-2E9C-101B-9397-08002B2CF9AE}" pid="3" name="MediaServiceImageTags">
    <vt:lpwstr/>
  </property>
</Properties>
</file>